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7" r:id="rId2"/>
    <p:sldId id="383" r:id="rId3"/>
    <p:sldId id="386" r:id="rId4"/>
    <p:sldId id="387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7" r:id="rId14"/>
    <p:sldId id="396" r:id="rId15"/>
    <p:sldId id="398" r:id="rId16"/>
    <p:sldId id="399" r:id="rId17"/>
    <p:sldId id="400" r:id="rId18"/>
    <p:sldId id="402" r:id="rId19"/>
    <p:sldId id="403" r:id="rId20"/>
    <p:sldId id="401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06" r:id="rId29"/>
    <p:sldId id="412" r:id="rId30"/>
    <p:sldId id="413" r:id="rId31"/>
    <p:sldId id="3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Bates" initials="LB" lastIdx="1" clrIdx="0">
    <p:extLst>
      <p:ext uri="{19B8F6BF-5375-455C-9EA6-DF929625EA0E}">
        <p15:presenceInfo xmlns:p15="http://schemas.microsoft.com/office/powerpoint/2012/main" userId="a432643c9c131c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2" autoAdjust="0"/>
    <p:restoredTop sz="92615" autoAdjust="0"/>
  </p:normalViewPr>
  <p:slideViewPr>
    <p:cSldViewPr snapToGrid="0">
      <p:cViewPr varScale="1">
        <p:scale>
          <a:sx n="76" d="100"/>
          <a:sy n="76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AC23B-202F-4A14-B1DC-523B1FDFACBC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39164-1451-41C3-AF66-7F361D371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12" Type="http://schemas.openxmlformats.org/officeDocument/2006/relationships/image" Target="../media/image54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jpg"/><Relationship Id="rId5" Type="http://schemas.openxmlformats.org/officeDocument/2006/relationships/image" Target="../media/image77.jpg"/><Relationship Id="rId10" Type="http://schemas.openxmlformats.org/officeDocument/2006/relationships/image" Target="../media/image82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jpg"/><Relationship Id="rId4" Type="http://schemas.openxmlformats.org/officeDocument/2006/relationships/image" Target="../media/image89.jpg"/><Relationship Id="rId9" Type="http://schemas.openxmlformats.org/officeDocument/2006/relationships/image" Target="../media/image94.jpg"/><Relationship Id="rId14" Type="http://schemas.openxmlformats.org/officeDocument/2006/relationships/image" Target="../media/image9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3.jp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12" Type="http://schemas.openxmlformats.org/officeDocument/2006/relationships/image" Target="../media/image132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131.jpg"/><Relationship Id="rId5" Type="http://schemas.openxmlformats.org/officeDocument/2006/relationships/image" Target="../media/image125.jpg"/><Relationship Id="rId15" Type="http://schemas.openxmlformats.org/officeDocument/2006/relationships/image" Target="../media/image135.jpg"/><Relationship Id="rId10" Type="http://schemas.openxmlformats.org/officeDocument/2006/relationships/image" Target="../media/image130.jpg"/><Relationship Id="rId4" Type="http://schemas.openxmlformats.org/officeDocument/2006/relationships/image" Target="../media/image124.jpg"/><Relationship Id="rId9" Type="http://schemas.openxmlformats.org/officeDocument/2006/relationships/image" Target="../media/image129.jpg"/><Relationship Id="rId14" Type="http://schemas.openxmlformats.org/officeDocument/2006/relationships/image" Target="../media/image1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3E4-23BE-44AE-9DE0-E6FB608F5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Convolutional Neural Networks: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3CAB-CF2A-4646-8D03-6BEE23247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Luke</a:t>
            </a:r>
          </a:p>
        </p:txBody>
      </p:sp>
    </p:spTree>
    <p:extLst>
      <p:ext uri="{BB962C8B-B14F-4D97-AF65-F5344CB8AC3E}">
        <p14:creationId xmlns:p14="http://schemas.microsoft.com/office/powerpoint/2010/main" val="279842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we go deep?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9B2497-FD45-49A2-8747-5E17D2AE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680433"/>
            <a:ext cx="10234613" cy="5709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4C7FA-93DA-4508-B160-8B4C10C804B5}"/>
              </a:ext>
            </a:extLst>
          </p:cNvPr>
          <p:cNvSpPr txBox="1"/>
          <p:nvPr/>
        </p:nvSpPr>
        <p:spPr>
          <a:xfrm>
            <a:off x="4800600" y="784765"/>
            <a:ext cx="352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some problems with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7138C-9277-444F-87DA-D7933286D585}"/>
              </a:ext>
            </a:extLst>
          </p:cNvPr>
          <p:cNvSpPr txBox="1"/>
          <p:nvPr/>
        </p:nvSpPr>
        <p:spPr>
          <a:xfrm>
            <a:off x="4800600" y="1154097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shrinks very quickly</a:t>
            </a:r>
          </a:p>
        </p:txBody>
      </p:sp>
      <p:pic>
        <p:nvPicPr>
          <p:cNvPr id="10" name="Picture 9" descr="A picture containing shoji&#10;&#10;Description automatically generated">
            <a:extLst>
              <a:ext uri="{FF2B5EF4-FFF2-40B4-BE49-F238E27FC236}">
                <a16:creationId xmlns:a16="http://schemas.microsoft.com/office/drawing/2014/main" id="{2962EC4E-EA13-40C6-8992-318A8621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45" y="1523429"/>
            <a:ext cx="2945098" cy="3051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63F80-A5F3-433C-8D01-8F5F629C92D7}"/>
              </a:ext>
            </a:extLst>
          </p:cNvPr>
          <p:cNvSpPr txBox="1"/>
          <p:nvPr/>
        </p:nvSpPr>
        <p:spPr>
          <a:xfrm>
            <a:off x="4965700" y="1523429"/>
            <a:ext cx="28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Throwing away information</a:t>
            </a:r>
          </a:p>
        </p:txBody>
      </p:sp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A02ABF1-A731-4016-8E30-EBD94F81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7" y="629479"/>
            <a:ext cx="10101097" cy="5263321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8CFFB7-AA81-43D1-8CD9-0DFFE068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87" y="680433"/>
            <a:ext cx="10317123" cy="5760208"/>
          </a:xfrm>
          <a:prstGeom prst="rect">
            <a:avLst/>
          </a:prstGeom>
        </p:spPr>
      </p:pic>
      <p:pic>
        <p:nvPicPr>
          <p:cNvPr id="19" name="Picture 1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DAE1FB7-EB22-49E9-87E2-4F8FE5D2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662" y="713063"/>
            <a:ext cx="10237801" cy="5676623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2884A9-80E8-40C1-912A-73523D441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999" y="669224"/>
            <a:ext cx="10434638" cy="58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to pad?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6A91E-BA82-47B5-80AC-34742527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13064"/>
            <a:ext cx="10572750" cy="596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93A99-173E-41AB-97FF-BB279814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3198501"/>
            <a:ext cx="9008788" cy="2033899"/>
          </a:xfrm>
          <a:prstGeom prst="rect">
            <a:avLst/>
          </a:prstGeom>
        </p:spPr>
      </p:pic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81B62347-AEC2-4A64-984E-B64132C77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533" y="4796872"/>
            <a:ext cx="5616933" cy="1348064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67B75D29-C5BF-4AC3-8041-5C4FE2EAA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785" y="5946154"/>
            <a:ext cx="1552575" cy="581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5DB22-2711-49AE-BED3-DC3F199BF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597" y="5817907"/>
            <a:ext cx="2805682" cy="837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73930B-5179-454B-9E71-1ABACF932EAB}"/>
              </a:ext>
            </a:extLst>
          </p:cNvPr>
          <p:cNvSpPr txBox="1"/>
          <p:nvPr/>
        </p:nvSpPr>
        <p:spPr>
          <a:xfrm>
            <a:off x="7906438" y="4330700"/>
            <a:ext cx="3150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is usually odd by convention</a:t>
            </a:r>
          </a:p>
          <a:p>
            <a:endParaRPr lang="en-US" dirty="0"/>
          </a:p>
          <a:p>
            <a:r>
              <a:rPr lang="en-US" dirty="0"/>
              <a:t>If f = even, asymmetric padding</a:t>
            </a:r>
          </a:p>
          <a:p>
            <a:endParaRPr lang="en-US" dirty="0"/>
          </a:p>
          <a:p>
            <a:r>
              <a:rPr lang="en-US" dirty="0"/>
              <a:t>Like to have a “central position”</a:t>
            </a:r>
          </a:p>
        </p:txBody>
      </p:sp>
      <p:pic>
        <p:nvPicPr>
          <p:cNvPr id="17" name="Picture 1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C10C290-AF94-4F2D-865A-87D9D42CF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81" y="4465697"/>
            <a:ext cx="2654990" cy="15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48D427-3BCA-4063-8953-8758CC34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2" y="789003"/>
            <a:ext cx="10625138" cy="59601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FF5553-E5A1-43F7-8152-85FEE390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762299"/>
            <a:ext cx="9067800" cy="35214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8508B5-CC1B-49F0-BB4D-5D274440F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65" y="1007256"/>
            <a:ext cx="9332735" cy="427651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25152-3D3A-4143-82EA-B8E9C5916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93" y="1007256"/>
            <a:ext cx="10401935" cy="47846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4995D9-CDAF-4B02-B6AA-6044DF6C3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36" y="952839"/>
            <a:ext cx="10460048" cy="4385352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E5F8-295A-45D4-A2ED-7390D555D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72" y="909383"/>
            <a:ext cx="9995388" cy="4472264"/>
          </a:xfrm>
          <a:prstGeom prst="rect">
            <a:avLst/>
          </a:prstGeom>
        </p:spPr>
      </p:pic>
      <p:pic>
        <p:nvPicPr>
          <p:cNvPr id="18" name="Picture 17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E5269CA8-5E6C-4504-A844-CBE11AB2B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267" y="2237172"/>
            <a:ext cx="2129170" cy="2324823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648FB39-865F-4A6E-8423-1E99C7D70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65" y="5323943"/>
            <a:ext cx="3541535" cy="1456332"/>
          </a:xfrm>
          <a:prstGeom prst="rect">
            <a:avLst/>
          </a:prstGeom>
        </p:spPr>
      </p:pic>
      <p:pic>
        <p:nvPicPr>
          <p:cNvPr id="22" name="Picture 21" descr="A picture containing object&#10;&#10;Description automatically generated">
            <a:extLst>
              <a:ext uri="{FF2B5EF4-FFF2-40B4-BE49-F238E27FC236}">
                <a16:creationId xmlns:a16="http://schemas.microsoft.com/office/drawing/2014/main" id="{1E8C8082-E58E-4802-8278-9CA8EE491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2942" y="5102911"/>
            <a:ext cx="5128720" cy="924094"/>
          </a:xfrm>
          <a:prstGeom prst="rect">
            <a:avLst/>
          </a:prstGeom>
        </p:spPr>
      </p:pic>
      <p:pic>
        <p:nvPicPr>
          <p:cNvPr id="24" name="Picture 23" descr="A picture containing animal&#10;&#10;Description automatically generated">
            <a:extLst>
              <a:ext uri="{FF2B5EF4-FFF2-40B4-BE49-F238E27FC236}">
                <a16:creationId xmlns:a16="http://schemas.microsoft.com/office/drawing/2014/main" id="{64D1C831-9CCE-4667-A1BB-3F32C4B88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416" y="5967254"/>
            <a:ext cx="4286991" cy="82536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E8655-6CEC-4B8D-93D6-067A741B5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7580" y="2359404"/>
            <a:ext cx="6080557" cy="3709593"/>
          </a:xfrm>
          <a:prstGeom prst="rect">
            <a:avLst/>
          </a:prstGeom>
        </p:spPr>
      </p:pic>
      <p:pic>
        <p:nvPicPr>
          <p:cNvPr id="28" name="Picture 27" descr="A close up of a keyboard&#10;&#10;Description automatically generated">
            <a:extLst>
              <a:ext uri="{FF2B5EF4-FFF2-40B4-BE49-F238E27FC236}">
                <a16:creationId xmlns:a16="http://schemas.microsoft.com/office/drawing/2014/main" id="{4134595B-D76A-40DA-9F07-3B31F84DAD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01" y="1463011"/>
            <a:ext cx="4258972" cy="39020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9F9913-EF0F-426F-AE0F-55DFC5B10DB6}"/>
              </a:ext>
            </a:extLst>
          </p:cNvPr>
          <p:cNvSpPr txBox="1"/>
          <p:nvPr/>
        </p:nvSpPr>
        <p:spPr>
          <a:xfrm>
            <a:off x="5486400" y="1762299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convention~</a:t>
            </a:r>
          </a:p>
        </p:txBody>
      </p:sp>
    </p:spTree>
    <p:extLst>
      <p:ext uri="{BB962C8B-B14F-4D97-AF65-F5344CB8AC3E}">
        <p14:creationId xmlns:p14="http://schemas.microsoft.com/office/powerpoint/2010/main" val="5064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Notation thus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7F6A37-C016-4C54-9F32-7DE1B666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713064"/>
            <a:ext cx="10264775" cy="57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So we’re actually doing cross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D82F0-04E4-4267-83A0-730A895C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713064"/>
            <a:ext cx="10393363" cy="58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4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Convolving a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BB8B0D2-968E-4012-8E81-AB437A96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2" y="629479"/>
            <a:ext cx="10527689" cy="59055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929B224-76CD-47C9-A120-555AA992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113" y="1927413"/>
            <a:ext cx="2842601" cy="23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Convolution on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0872CC9-6D21-405C-9A49-46512E56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713064"/>
            <a:ext cx="10223500" cy="576738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6265DB-C4DB-4E54-92A9-15358097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12" y="831048"/>
            <a:ext cx="4230688" cy="3795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0E4E23-5F64-429F-A850-6C9225CE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88" y="1502846"/>
            <a:ext cx="3340724" cy="4059754"/>
          </a:xfrm>
          <a:prstGeom prst="rect">
            <a:avLst/>
          </a:prstGeom>
        </p:spPr>
      </p:pic>
      <p:pic>
        <p:nvPicPr>
          <p:cNvPr id="12" name="Picture 11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68EB4DE-C1C3-449F-BD69-BA8B523F6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96" y="713064"/>
            <a:ext cx="10210004" cy="4443136"/>
          </a:xfrm>
          <a:prstGeom prst="rect">
            <a:avLst/>
          </a:prstGeom>
        </p:spPr>
      </p:pic>
      <p:pic>
        <p:nvPicPr>
          <p:cNvPr id="14" name="Picture 1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535E326A-AA98-4422-8EC9-35B759376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781955"/>
            <a:ext cx="9944100" cy="4445059"/>
          </a:xfrm>
          <a:prstGeom prst="rect">
            <a:avLst/>
          </a:prstGeom>
        </p:spPr>
      </p:pic>
      <p:pic>
        <p:nvPicPr>
          <p:cNvPr id="16" name="Picture 1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E918130B-4B8D-4FF9-B11F-8D742A19C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781955"/>
            <a:ext cx="10062371" cy="4680987"/>
          </a:xfrm>
          <a:prstGeom prst="rect">
            <a:avLst/>
          </a:prstGeom>
        </p:spPr>
      </p:pic>
      <p:pic>
        <p:nvPicPr>
          <p:cNvPr id="18" name="Picture 1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9B755F6-2245-4AD4-9ADC-8876FF7A6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146" y="841204"/>
            <a:ext cx="10350754" cy="4513950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0B2F5E6B-1B9F-463C-8106-A7A464EFD9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4730" y="4464285"/>
            <a:ext cx="6129433" cy="1680651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67F7C010-F3DB-4467-97E7-BF51E650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3475" y="728956"/>
            <a:ext cx="6717784" cy="585097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B70E471B-63AE-4F99-9907-E77317643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1923" y="5304610"/>
            <a:ext cx="29813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6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Stack filters,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94138016-79E3-4621-BD9E-194AF625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713064"/>
            <a:ext cx="10524039" cy="5929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27A99-5821-4676-B822-08DFC0A0BABD}"/>
              </a:ext>
            </a:extLst>
          </p:cNvPr>
          <p:cNvSpPr txBox="1"/>
          <p:nvPr/>
        </p:nvSpPr>
        <p:spPr>
          <a:xfrm>
            <a:off x="5829300" y="1439133"/>
            <a:ext cx="147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</a:t>
            </a:r>
          </a:p>
          <a:p>
            <a:r>
              <a:rPr lang="en-US" dirty="0"/>
              <a:t>Vertical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B629E-A098-4A0A-B0CF-AC9601CC0681}"/>
              </a:ext>
            </a:extLst>
          </p:cNvPr>
          <p:cNvSpPr txBox="1"/>
          <p:nvPr/>
        </p:nvSpPr>
        <p:spPr>
          <a:xfrm>
            <a:off x="5822859" y="371343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</a:t>
            </a: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5B82BC-3E9D-4D1B-A17A-2CF425224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41" y="1154097"/>
            <a:ext cx="3464408" cy="4829175"/>
          </a:xfrm>
          <a:prstGeom prst="rect">
            <a:avLst/>
          </a:prstGeom>
        </p:spPr>
      </p:pic>
      <p:pic>
        <p:nvPicPr>
          <p:cNvPr id="12" name="Picture 11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C4A972EF-159F-4BCA-B450-4401A332A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7" y="5670228"/>
            <a:ext cx="6592770" cy="105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DF1EFE-AFDE-4250-99F5-10960D84ED3A}"/>
              </a:ext>
            </a:extLst>
          </p:cNvPr>
          <p:cNvSpPr txBox="1"/>
          <p:nvPr/>
        </p:nvSpPr>
        <p:spPr>
          <a:xfrm>
            <a:off x="1333500" y="5092700"/>
            <a:ext cx="125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1, p = 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A0C0A-C1F7-427F-A57C-AB9CA4B7C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402" y="5926529"/>
            <a:ext cx="3725860" cy="8670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3EBFE2-2FF4-43E1-9EC9-EC00AD6E3289}"/>
              </a:ext>
            </a:extLst>
          </p:cNvPr>
          <p:cNvSpPr txBox="1"/>
          <p:nvPr/>
        </p:nvSpPr>
        <p:spPr>
          <a:xfrm>
            <a:off x="5613400" y="876300"/>
            <a:ext cx="445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think of each filter as a “feature detector”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8B6D60-1D9D-4DF1-916D-4DE041AC1DC6}"/>
              </a:ext>
            </a:extLst>
          </p:cNvPr>
          <p:cNvSpPr txBox="1"/>
          <p:nvPr/>
        </p:nvSpPr>
        <p:spPr>
          <a:xfrm>
            <a:off x="3390900" y="469183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Channel/depth</a:t>
            </a:r>
          </a:p>
        </p:txBody>
      </p:sp>
    </p:spTree>
    <p:extLst>
      <p:ext uri="{BB962C8B-B14F-4D97-AF65-F5344CB8AC3E}">
        <p14:creationId xmlns:p14="http://schemas.microsoft.com/office/powerpoint/2010/main" val="37195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Layer of a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856382-BB40-4FB3-A4F3-47513A97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9" y="629479"/>
            <a:ext cx="11085527" cy="6178622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600D1AC-31D5-4DF0-8A0C-5BFFE559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154097"/>
            <a:ext cx="4358310" cy="4148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4EF278-69EE-4306-A2A6-3246CA08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5253053"/>
            <a:ext cx="1562100" cy="1314768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24BD92-1D6D-44EA-AFA6-F402B8908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53" y="1289930"/>
            <a:ext cx="3883472" cy="5254109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1B7FBBF-333C-49CC-BF0D-7146131D7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15" y="719349"/>
            <a:ext cx="5834685" cy="6135830"/>
          </a:xfrm>
          <a:prstGeom prst="rect">
            <a:avLst/>
          </a:prstGeom>
        </p:spPr>
      </p:pic>
      <p:pic>
        <p:nvPicPr>
          <p:cNvPr id="16" name="Picture 15" descr="A picture containing device&#10;&#10;Description automatically generated">
            <a:extLst>
              <a:ext uri="{FF2B5EF4-FFF2-40B4-BE49-F238E27FC236}">
                <a16:creationId xmlns:a16="http://schemas.microsoft.com/office/drawing/2014/main" id="{E94BE395-18E6-4DF1-830F-678262FE8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562" y="747405"/>
            <a:ext cx="1671638" cy="1085955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0B6BAC-3D2D-43AE-B2C3-DE9FD5DDE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087" y="710244"/>
            <a:ext cx="5604738" cy="609785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4341B1C-5883-4142-BB99-D91BFA6B5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395" y="5548098"/>
            <a:ext cx="3059870" cy="1283541"/>
          </a:xfrm>
          <a:prstGeom prst="rect">
            <a:avLst/>
          </a:prstGeom>
        </p:spPr>
      </p:pic>
      <p:pic>
        <p:nvPicPr>
          <p:cNvPr id="22" name="Picture 2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3DD1827-2A88-48D0-A542-0F1568497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5175" y="5626945"/>
            <a:ext cx="3228975" cy="1114425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DE75D2-4F54-4A1A-8B90-2B2CC40E4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87" y="629478"/>
            <a:ext cx="11317289" cy="63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Quick sanity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71F6-F9C3-4B4C-B66A-B6A822F4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629479"/>
            <a:ext cx="10802938" cy="6071554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323C35D-0C04-46CD-820D-0C147616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3792902"/>
            <a:ext cx="2271713" cy="26663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4364423-8B54-464E-88C6-CC04D7CEF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3936998"/>
            <a:ext cx="5119600" cy="2378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F4308A-E38D-4B6A-AC7D-5ABB3B0D6D0D}"/>
              </a:ext>
            </a:extLst>
          </p:cNvPr>
          <p:cNvSpPr txBox="1"/>
          <p:nvPr/>
        </p:nvSpPr>
        <p:spPr>
          <a:xfrm>
            <a:off x="1947133" y="1494048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parameters unaffected by input size is the most important feature of CNNs</a:t>
            </a:r>
          </a:p>
        </p:txBody>
      </p:sp>
    </p:spTree>
    <p:extLst>
      <p:ext uri="{BB962C8B-B14F-4D97-AF65-F5344CB8AC3E}">
        <p14:creationId xmlns:p14="http://schemas.microsoft.com/office/powerpoint/2010/main" val="54039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computers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5647C-6FC3-4C22-8E00-7D613122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713064"/>
            <a:ext cx="10502900" cy="58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Our notation thus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BEE8C-2845-4FA2-ABDC-3A6B040C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697422"/>
            <a:ext cx="10721975" cy="60557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77D19D-9F7F-478E-89F0-5FB6906F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62" y="2904382"/>
            <a:ext cx="2462941" cy="1049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86863E-FDFD-4789-AB93-BC078C58D766}"/>
              </a:ext>
            </a:extLst>
          </p:cNvPr>
          <p:cNvSpPr txBox="1"/>
          <p:nvPr/>
        </p:nvSpPr>
        <p:spPr>
          <a:xfrm>
            <a:off x="3657600" y="290438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 vs same</a:t>
            </a:r>
          </a:p>
        </p:txBody>
      </p:sp>
      <p:pic>
        <p:nvPicPr>
          <p:cNvPr id="11" name="Picture 10" descr="A picture containing device, object&#10;&#10;Description automatically generated">
            <a:extLst>
              <a:ext uri="{FF2B5EF4-FFF2-40B4-BE49-F238E27FC236}">
                <a16:creationId xmlns:a16="http://schemas.microsoft.com/office/drawing/2014/main" id="{A13BC200-1C6A-4130-A068-315B06703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842" y="2285824"/>
            <a:ext cx="4366914" cy="1237116"/>
          </a:xfrm>
          <a:prstGeom prst="rect">
            <a:avLst/>
          </a:prstGeom>
        </p:spPr>
      </p:pic>
      <p:pic>
        <p:nvPicPr>
          <p:cNvPr id="13" name="Picture 12" descr="A picture containing device, object&#10;&#10;Description automatically generated">
            <a:extLst>
              <a:ext uri="{FF2B5EF4-FFF2-40B4-BE49-F238E27FC236}">
                <a16:creationId xmlns:a16="http://schemas.microsoft.com/office/drawing/2014/main" id="{5940377A-48A3-4D71-939D-7025B885B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24" y="3466024"/>
            <a:ext cx="4630974" cy="1237116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D9A7B458-1E2C-4C50-8E5E-BF1A434C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24" y="3545049"/>
            <a:ext cx="4830925" cy="1371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6E9F06-8AA5-44E5-AAF9-DEC4D1789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896" y="3785532"/>
            <a:ext cx="3960231" cy="835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A1F4E9-B643-415D-ADD7-B403A6596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954" y="3725280"/>
            <a:ext cx="4469373" cy="1312435"/>
          </a:xfrm>
          <a:prstGeom prst="rect">
            <a:avLst/>
          </a:prstGeom>
        </p:spPr>
      </p:pic>
      <p:pic>
        <p:nvPicPr>
          <p:cNvPr id="21" name="Picture 20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54D30F9-7582-4829-822A-4E44C9751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356" y="2238615"/>
            <a:ext cx="4928328" cy="2837906"/>
          </a:xfrm>
          <a:prstGeom prst="rect">
            <a:avLst/>
          </a:prstGeom>
        </p:spPr>
      </p:pic>
      <p:pic>
        <p:nvPicPr>
          <p:cNvPr id="23" name="Picture 22" descr="A picture containing object&#10;&#10;Description automatically generated">
            <a:extLst>
              <a:ext uri="{FF2B5EF4-FFF2-40B4-BE49-F238E27FC236}">
                <a16:creationId xmlns:a16="http://schemas.microsoft.com/office/drawing/2014/main" id="{5FC9C858-7447-4ABD-B7A8-D6AFA688C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6781" y="4133951"/>
            <a:ext cx="928525" cy="903764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570CC1-2D77-4F70-BF4C-5DD6D3DC17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038" y="3809891"/>
            <a:ext cx="5070835" cy="2035006"/>
          </a:xfrm>
          <a:prstGeom prst="rect">
            <a:avLst/>
          </a:prstGeom>
        </p:spPr>
      </p:pic>
      <p:pic>
        <p:nvPicPr>
          <p:cNvPr id="27" name="Picture 26" descr="A picture containing device, object&#10;&#10;Description automatically generated">
            <a:extLst>
              <a:ext uri="{FF2B5EF4-FFF2-40B4-BE49-F238E27FC236}">
                <a16:creationId xmlns:a16="http://schemas.microsoft.com/office/drawing/2014/main" id="{F63F3568-E3E7-4E0C-AE55-875FE1A1B6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6696" y="4976523"/>
            <a:ext cx="3691779" cy="821646"/>
          </a:xfrm>
          <a:prstGeom prst="rect">
            <a:avLst/>
          </a:prstGeom>
        </p:spPr>
      </p:pic>
      <p:pic>
        <p:nvPicPr>
          <p:cNvPr id="29" name="Picture 28" descr="A picture containing object&#10;&#10;Description automatically generated">
            <a:extLst>
              <a:ext uri="{FF2B5EF4-FFF2-40B4-BE49-F238E27FC236}">
                <a16:creationId xmlns:a16="http://schemas.microsoft.com/office/drawing/2014/main" id="{1365FEC1-482B-45A8-B793-9BFFE31FE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7498" y="5213737"/>
            <a:ext cx="4728502" cy="7327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EB5BEB-992B-4C8D-B004-F90D07DB2A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3441" y="5684545"/>
            <a:ext cx="4289895" cy="7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6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Full </a:t>
            </a:r>
            <a:r>
              <a:rPr lang="en-US" dirty="0" err="1"/>
              <a:t>cnn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0DC79D5-1517-4E9E-9C5F-9E8B889A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2" y="593740"/>
            <a:ext cx="10942638" cy="6150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4B4B5-2374-45B2-A67A-8AD8D5927798}"/>
              </a:ext>
            </a:extLst>
          </p:cNvPr>
          <p:cNvSpPr txBox="1"/>
          <p:nvPr/>
        </p:nvSpPr>
        <p:spPr>
          <a:xfrm>
            <a:off x="5549900" y="657195"/>
            <a:ext cx="269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On, say, image classification</a:t>
            </a:r>
          </a:p>
        </p:txBody>
      </p:sp>
      <p:pic>
        <p:nvPicPr>
          <p:cNvPr id="8" name="Picture 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FA27F41D-BB6C-402F-BB4D-C85264BE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18296"/>
            <a:ext cx="5943600" cy="494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D582BF-32D5-4F68-8B5C-010FB018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3366432"/>
            <a:ext cx="1810273" cy="1027768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CA2764-B2BA-4884-B29A-43546D92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36" y="841861"/>
            <a:ext cx="2959164" cy="3589993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20FB0AC5-55C0-4E00-B6C3-43D15DC01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842" y="810954"/>
            <a:ext cx="1947849" cy="3964044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28F16D0-9F43-4AA8-93DF-D6EFB3C88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740" y="981074"/>
            <a:ext cx="2811059" cy="5351423"/>
          </a:xfrm>
          <a:prstGeom prst="rect">
            <a:avLst/>
          </a:prstGeom>
        </p:spPr>
      </p:pic>
      <p:pic>
        <p:nvPicPr>
          <p:cNvPr id="23" name="Picture 2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ED5CB3C-14E6-4165-96BF-ADB39A554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1616" y="629479"/>
            <a:ext cx="2985260" cy="5834827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0070C0D2-66F5-40B3-8756-9B35CDC38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2963" y="4023864"/>
            <a:ext cx="649712" cy="740672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F1A5FBC5-2D74-4A88-B305-C73A283B52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662" y="569762"/>
            <a:ext cx="10844214" cy="60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53CF79-C5B5-46A7-9DFE-A5DD77B3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736600"/>
            <a:ext cx="10362808" cy="58054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B4097-F398-4D60-BB27-0C7D1EE5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58" y="4375845"/>
            <a:ext cx="1797442" cy="1820635"/>
          </a:xfrm>
          <a:prstGeom prst="rect">
            <a:avLst/>
          </a:prstGeom>
        </p:spPr>
      </p:pic>
      <p:pic>
        <p:nvPicPr>
          <p:cNvPr id="10" name="Picture 9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16F8F15-ED25-4DD8-802E-06A30980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24" y="1680106"/>
            <a:ext cx="9479681" cy="4516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EE1AE-7433-43E9-9810-41B9B0064163}"/>
              </a:ext>
            </a:extLst>
          </p:cNvPr>
          <p:cNvSpPr txBox="1"/>
          <p:nvPr/>
        </p:nvSpPr>
        <p:spPr>
          <a:xfrm>
            <a:off x="4779618" y="1577633"/>
            <a:ext cx="589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common intuition is that max pooling is a feature </a:t>
            </a:r>
            <a:r>
              <a:rPr lang="en-US" dirty="0" err="1"/>
              <a:t>dector</a:t>
            </a:r>
            <a:endParaRPr lang="en-US" dirty="0"/>
          </a:p>
          <a:p>
            <a:r>
              <a:rPr lang="en-US" dirty="0"/>
              <a:t>Or an emphasizer of a certain feature…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A806B-164F-4758-B325-C4707E155C05}"/>
              </a:ext>
            </a:extLst>
          </p:cNvPr>
          <p:cNvSpPr txBox="1"/>
          <p:nvPr/>
        </p:nvSpPr>
        <p:spPr>
          <a:xfrm>
            <a:off x="6125361" y="2223964"/>
            <a:ext cx="4564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but I could find no explanation beyond this, </a:t>
            </a:r>
          </a:p>
          <a:p>
            <a:r>
              <a:rPr lang="en-US" dirty="0"/>
              <a:t>expect that it’s used widely in experiments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A9850-FE76-4D96-9A31-7F0562EA8911}"/>
              </a:ext>
            </a:extLst>
          </p:cNvPr>
          <p:cNvSpPr txBox="1"/>
          <p:nvPr/>
        </p:nvSpPr>
        <p:spPr>
          <a:xfrm>
            <a:off x="6454579" y="5994400"/>
            <a:ext cx="42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computation, no learnable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41562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Max pooling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115440-5550-4F6C-9ADA-0F2558B3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839787"/>
            <a:ext cx="10118725" cy="5673949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3025270-CB9E-4A46-957A-6D338218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3" y="839786"/>
            <a:ext cx="9492271" cy="5305149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4150E91-322F-4155-B89A-44E2FBA9A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85" y="1812674"/>
            <a:ext cx="8662551" cy="4516661"/>
          </a:xfrm>
          <a:prstGeom prst="rect">
            <a:avLst/>
          </a:prstGeom>
        </p:spPr>
      </p:pic>
      <p:pic>
        <p:nvPicPr>
          <p:cNvPr id="12" name="Picture 11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3FDA5F54-FE88-4833-8CA4-10FE1E7CA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691" y="1914629"/>
            <a:ext cx="8662551" cy="446420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59FD2C0-7F7F-434E-94C5-DC38F2444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538" y="1720473"/>
            <a:ext cx="9425688" cy="4701062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252877-4977-4EBC-989D-966869AC0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493" y="1427923"/>
            <a:ext cx="9425688" cy="48553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DA40C3-9C7A-4FE3-8FAC-1D1A596CCC0B}"/>
              </a:ext>
            </a:extLst>
          </p:cNvPr>
          <p:cNvSpPr txBox="1"/>
          <p:nvPr/>
        </p:nvSpPr>
        <p:spPr>
          <a:xfrm>
            <a:off x="1303826" y="6052470"/>
            <a:ext cx="530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 performed independently for each channel</a:t>
            </a:r>
          </a:p>
        </p:txBody>
      </p:sp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10827A-4831-45F8-9505-3FA1A361B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326" y="1526712"/>
            <a:ext cx="9119210" cy="46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Average pooling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92C7A7-FA37-42CD-B965-346AC760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713064"/>
            <a:ext cx="10536238" cy="58989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CE98C6-72A0-4987-BBFA-20B295A6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713064"/>
            <a:ext cx="10625138" cy="591302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C9F075-D477-4690-B914-4DDDD61E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1398587"/>
            <a:ext cx="4237038" cy="3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Let’s build a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58BD29-DD8C-4308-976D-736FF417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2" y="713064"/>
            <a:ext cx="10531475" cy="5925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382A3-BC0C-47FE-BD93-2AF05540FCD8}"/>
              </a:ext>
            </a:extLst>
          </p:cNvPr>
          <p:cNvSpPr txBox="1"/>
          <p:nvPr/>
        </p:nvSpPr>
        <p:spPr>
          <a:xfrm>
            <a:off x="1930400" y="305966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filters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EFAC814-03B0-47EB-B8EF-07FA8BEE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01" y="1762299"/>
            <a:ext cx="1417085" cy="1547893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C42386-04ED-4752-AFA1-CA9C22DE6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1791643"/>
            <a:ext cx="2254250" cy="2101049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FD16ADD-065B-49FB-80C0-A89BDEB7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899" y="3455534"/>
            <a:ext cx="3239453" cy="874316"/>
          </a:xfrm>
          <a:prstGeom prst="rect">
            <a:avLst/>
          </a:prstGeom>
        </p:spPr>
      </p:pic>
      <p:pic>
        <p:nvPicPr>
          <p:cNvPr id="18" name="Picture 1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4EAB39C-EC1D-4DC2-B142-18FBA7F5E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155" y="1731174"/>
            <a:ext cx="4804785" cy="23042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70A019-4B92-4335-B3E7-DA1EC6288458}"/>
              </a:ext>
            </a:extLst>
          </p:cNvPr>
          <p:cNvSpPr txBox="1"/>
          <p:nvPr/>
        </p:nvSpPr>
        <p:spPr>
          <a:xfrm>
            <a:off x="5934155" y="330642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filters</a:t>
            </a:r>
          </a:p>
        </p:txBody>
      </p:sp>
      <p:pic>
        <p:nvPicPr>
          <p:cNvPr id="21" name="Picture 20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6320253-25F9-4053-962D-3E207941F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05" y="677641"/>
            <a:ext cx="10972293" cy="52575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2A7DBB-25B6-408B-A04B-CF2E91191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295" y="4416980"/>
            <a:ext cx="709905" cy="196069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01D0C759-2B9D-4B4B-94F0-D2821D0CF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207" y="5287649"/>
            <a:ext cx="1716088" cy="666113"/>
          </a:xfrm>
          <a:prstGeom prst="rect">
            <a:avLst/>
          </a:prstGeom>
        </p:spPr>
      </p:pic>
      <p:pic>
        <p:nvPicPr>
          <p:cNvPr id="27" name="Picture 26" descr="A picture containing device&#10;&#10;Description automatically generated">
            <a:extLst>
              <a:ext uri="{FF2B5EF4-FFF2-40B4-BE49-F238E27FC236}">
                <a16:creationId xmlns:a16="http://schemas.microsoft.com/office/drawing/2014/main" id="{11E148B8-0847-4AC7-8EDE-E3B27FA78D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72" y="5908102"/>
            <a:ext cx="1629596" cy="775998"/>
          </a:xfrm>
          <a:prstGeom prst="rect">
            <a:avLst/>
          </a:prstGeom>
        </p:spPr>
      </p:pic>
      <p:pic>
        <p:nvPicPr>
          <p:cNvPr id="29" name="Picture 2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BF3B5B-57E9-4721-8F47-87EE141FA1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7537" y="4500894"/>
            <a:ext cx="1532666" cy="18416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7DD5DB-F40A-447D-9219-A6276BA14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4233" y="4904801"/>
            <a:ext cx="6884740" cy="117573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75494E0E-5759-41C7-BAAE-8927E3DBB6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1799" y="5287649"/>
            <a:ext cx="2299314" cy="642819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AE58268C-1BD8-4557-B6FB-0417AD9A4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4462" y="6017001"/>
            <a:ext cx="1087438" cy="712459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7BDF80E6-F166-4E93-A430-44D22E4BA5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5140" y="6386549"/>
            <a:ext cx="5963783" cy="4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 err="1"/>
              <a:t>Cnn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4CE27-46A6-4FBF-83C2-7B87A8D7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629479"/>
            <a:ext cx="10295643" cy="58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So why </a:t>
            </a:r>
            <a:r>
              <a:rPr lang="en-US" dirty="0" err="1"/>
              <a:t>cnns</a:t>
            </a:r>
            <a:r>
              <a:rPr lang="en-US" dirty="0"/>
              <a:t>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676296D-25AD-4C5F-B3D8-07B45704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629479"/>
            <a:ext cx="10217150" cy="5711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61487-909E-4589-B9FA-B4C00DE6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724" y="994561"/>
            <a:ext cx="4257675" cy="224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04D7B-6E4F-486C-A870-7AAEF562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4" y="713064"/>
            <a:ext cx="10110547" cy="5661025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B47591CB-5D3E-4133-9F43-DB57D180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75" y="1514475"/>
            <a:ext cx="4858644" cy="252412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97A0025-25B8-4F7C-9EFC-E6B2EDCF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781" y="5199164"/>
            <a:ext cx="9048750" cy="904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60F7B0-13EF-4C76-9F95-3B1538FA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381" y="1420159"/>
            <a:ext cx="8834434" cy="2524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378A6B-8A85-4611-A739-24BA7F2AC800}"/>
              </a:ext>
            </a:extLst>
          </p:cNvPr>
          <p:cNvSpPr txBox="1"/>
          <p:nvPr/>
        </p:nvSpPr>
        <p:spPr>
          <a:xfrm>
            <a:off x="7253935" y="4929700"/>
            <a:ext cx="234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“translation invariance”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B2AC48-F144-4DB6-A7B6-497D3248E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839" y="582851"/>
            <a:ext cx="9785352" cy="34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finally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896CF7-82B7-49ED-A848-368A138F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4" y="713064"/>
            <a:ext cx="10442575" cy="58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quality pictures = big input = overfit = too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C3B21-E4C0-45BE-BD10-E5049643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61" y="692808"/>
            <a:ext cx="10439400" cy="5849664"/>
          </a:xfrm>
          <a:prstGeom prst="rect">
            <a:avLst/>
          </a:prstGeom>
        </p:spPr>
      </p:pic>
      <p:pic>
        <p:nvPicPr>
          <p:cNvPr id="7" name="Picture 6" descr="A cat with its mouth open&#10;&#10;Description automatically generated">
            <a:extLst>
              <a:ext uri="{FF2B5EF4-FFF2-40B4-BE49-F238E27FC236}">
                <a16:creationId xmlns:a16="http://schemas.microsoft.com/office/drawing/2014/main" id="{5FCE4F68-85CB-4EC5-9C64-EEDB1642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12" y="1819839"/>
            <a:ext cx="5170488" cy="2383867"/>
          </a:xfrm>
          <a:prstGeom prst="rect">
            <a:avLst/>
          </a:prstGeom>
        </p:spPr>
      </p:pic>
      <p:pic>
        <p:nvPicPr>
          <p:cNvPr id="10" name="Picture 9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95AB7A0-08BD-4276-9D4A-64EAB3D1B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925" y="4213834"/>
            <a:ext cx="4664075" cy="2104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FDA45-FBEA-4BA7-907C-B5C4D47F8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368" y="3854258"/>
            <a:ext cx="4712537" cy="2688214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45F2DFA-C687-4861-A8A5-11A3D3759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562" y="3238590"/>
            <a:ext cx="4464147" cy="33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computers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5647C-6FC3-4C22-8E00-7D613122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713064"/>
            <a:ext cx="10502900" cy="58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5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Coarse to fine sampling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A5A7C39-428F-4E1D-BCF3-F9751BA2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05" y="713064"/>
            <a:ext cx="10444711" cy="5866672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CBD4B43-3F50-49B0-9B09-97BF8F38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406764"/>
            <a:ext cx="7145338" cy="49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What is an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B9845EA-133D-41A6-BA38-4BECF0BB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2" y="712016"/>
            <a:ext cx="10440988" cy="5859623"/>
          </a:xfrm>
          <a:prstGeom prst="rect">
            <a:avLst/>
          </a:prstGeo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3FE2E9D8-4E59-4243-B617-50440169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3595032"/>
            <a:ext cx="4216442" cy="208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877C6-76CF-4D5F-A649-F8BE862F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75" y="3134031"/>
            <a:ext cx="7143398" cy="3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Enter the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59EC28-B89A-497F-851C-11834D35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3" y="713064"/>
            <a:ext cx="10341273" cy="5791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657F34-3EC1-49F2-A465-B41BB5C74E00}"/>
              </a:ext>
            </a:extLst>
          </p:cNvPr>
          <p:cNvSpPr txBox="1"/>
          <p:nvPr/>
        </p:nvSpPr>
        <p:spPr>
          <a:xfrm>
            <a:off x="1339082" y="5741245"/>
            <a:ext cx="271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grayscale, no RGB channels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51B301-EBAC-4F08-9A7C-9002C7CD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96" y="2125749"/>
            <a:ext cx="2927350" cy="3615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9C56F2-F42B-4BBE-9AF4-F73CED590AB3}"/>
              </a:ext>
            </a:extLst>
          </p:cNvPr>
          <p:cNvSpPr txBox="1"/>
          <p:nvPr/>
        </p:nvSpPr>
        <p:spPr>
          <a:xfrm>
            <a:off x="5499100" y="5016500"/>
            <a:ext cx="20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called a kernel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75CF66-69A2-46D5-B7F0-07343F25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4" y="1566204"/>
            <a:ext cx="10069380" cy="404352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7817A-E688-43B5-9E4F-110CB4F0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17" y="747423"/>
            <a:ext cx="10069380" cy="5023576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F5B5E5-46C7-4801-8A20-09903319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54" y="808141"/>
            <a:ext cx="10227443" cy="493310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37C634-7E2F-4C13-8187-D1AA06AAC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30" y="808141"/>
            <a:ext cx="10096689" cy="5652839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27F45A-5D85-43BF-893D-29DDC6F38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37" y="917212"/>
            <a:ext cx="10569233" cy="502357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DB54B-16DE-4FE1-9953-38E369299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37" y="1032827"/>
            <a:ext cx="10553133" cy="5038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F04553-9DA5-4B4F-8AE4-E4653917A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66" y="974302"/>
            <a:ext cx="10824580" cy="51362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F8463E-AE3A-4FB8-A66F-0E7122602EA0}"/>
              </a:ext>
            </a:extLst>
          </p:cNvPr>
          <p:cNvSpPr txBox="1"/>
          <p:nvPr/>
        </p:nvSpPr>
        <p:spPr>
          <a:xfrm>
            <a:off x="4265440" y="5682665"/>
            <a:ext cx="552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we’ve compressed the matrix on the left via the filter, </a:t>
            </a:r>
          </a:p>
          <a:p>
            <a:r>
              <a:rPr lang="en-US" dirty="0"/>
              <a:t>yielding the matrix on the right. Images are just matrices</a:t>
            </a:r>
          </a:p>
        </p:txBody>
      </p:sp>
    </p:spTree>
    <p:extLst>
      <p:ext uri="{BB962C8B-B14F-4D97-AF65-F5344CB8AC3E}">
        <p14:creationId xmlns:p14="http://schemas.microsoft.com/office/powerpoint/2010/main" val="227464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What are filters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15D6C-19AE-4F78-AAF2-242EECCB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713064"/>
            <a:ext cx="10306918" cy="58101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4F7F02-E1FA-4192-81BA-B0F87B12D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4" y="1600432"/>
            <a:ext cx="7381875" cy="4751941"/>
          </a:xfrm>
          <a:prstGeom prst="rect">
            <a:avLst/>
          </a:prstGeom>
        </p:spPr>
      </p:pic>
      <p:pic>
        <p:nvPicPr>
          <p:cNvPr id="14" name="Picture 13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8AB3D084-0CB5-4CA0-B517-610E3751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74" y="1600432"/>
            <a:ext cx="9865001" cy="3751790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5BAF6CE0-9F2B-470A-8070-A759B19F4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548" y="5216412"/>
            <a:ext cx="1338263" cy="1164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912F02-5267-421E-AE8C-2A23106176ED}"/>
              </a:ext>
            </a:extLst>
          </p:cNvPr>
          <p:cNvSpPr txBox="1"/>
          <p:nvPr/>
        </p:nvSpPr>
        <p:spPr>
          <a:xfrm>
            <a:off x="4012516" y="1392967"/>
            <a:ext cx="739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simply saying, “YO! There’s a vertical edge in the middle of the input!”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5F0FB6-F135-4C75-84A9-F80B904B4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0" y="2546582"/>
            <a:ext cx="2190750" cy="23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More edging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box&#10;&#10;Description automatically generated">
            <a:extLst>
              <a:ext uri="{FF2B5EF4-FFF2-40B4-BE49-F238E27FC236}">
                <a16:creationId xmlns:a16="http://schemas.microsoft.com/office/drawing/2014/main" id="{38CF3EF1-DDCE-442C-BF80-5614FCC5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2" y="738959"/>
            <a:ext cx="10345738" cy="5797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31DFC-E3A1-4493-BD7A-267244829F06}"/>
              </a:ext>
            </a:extLst>
          </p:cNvPr>
          <p:cNvSpPr txBox="1"/>
          <p:nvPr/>
        </p:nvSpPr>
        <p:spPr>
          <a:xfrm>
            <a:off x="6756400" y="3429000"/>
            <a:ext cx="153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Bright to dark</a:t>
            </a:r>
          </a:p>
          <a:p>
            <a:r>
              <a:rPr lang="en-US" dirty="0"/>
              <a:t>Vs </a:t>
            </a:r>
          </a:p>
          <a:p>
            <a:r>
              <a:rPr lang="en-US" dirty="0"/>
              <a:t>Dark to bright</a:t>
            </a:r>
          </a:p>
        </p:txBody>
      </p:sp>
    </p:spTree>
    <p:extLst>
      <p:ext uri="{BB962C8B-B14F-4D97-AF65-F5344CB8AC3E}">
        <p14:creationId xmlns:p14="http://schemas.microsoft.com/office/powerpoint/2010/main" val="105822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All the edges,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8EE6A3-8E65-47D6-A482-2D507269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4" y="713064"/>
            <a:ext cx="10556875" cy="5962468"/>
          </a:xfrm>
          <a:prstGeom prst="rect">
            <a:avLst/>
          </a:prstGeom>
        </p:spPr>
      </p:pic>
      <p:pic>
        <p:nvPicPr>
          <p:cNvPr id="7" name="Picture 6" descr="A picture containing electronics, calculator&#10;&#10;Description automatically generated">
            <a:extLst>
              <a:ext uri="{FF2B5EF4-FFF2-40B4-BE49-F238E27FC236}">
                <a16:creationId xmlns:a16="http://schemas.microsoft.com/office/drawing/2014/main" id="{1459F48E-1959-4698-AC1F-A84002E2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4" y="713064"/>
            <a:ext cx="10426699" cy="587625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47E3DF-AE61-46A1-93A8-8AFF1EEC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12" y="3785532"/>
            <a:ext cx="9694629" cy="2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Historical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D560F01B-24B4-411B-AB00-0C68397B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629479"/>
            <a:ext cx="10788650" cy="5995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522F5-8E3D-43F9-916A-5610545A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507348"/>
            <a:ext cx="10909969" cy="311713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BD84CB-6782-4CAE-A697-1DE1814AF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0" y="4494971"/>
            <a:ext cx="11811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42325</TotalTime>
  <Words>323</Words>
  <Application>Microsoft Office PowerPoint</Application>
  <PresentationFormat>Widescreen</PresentationFormat>
  <Paragraphs>187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Gallery</vt:lpstr>
      <vt:lpstr>Convolutional Neural Networks: computer vision</vt:lpstr>
      <vt:lpstr>How do computers see?</vt:lpstr>
      <vt:lpstr>quality pictures = big input = overfit = too expensive</vt:lpstr>
      <vt:lpstr>What is an edge</vt:lpstr>
      <vt:lpstr>Enter the convolution</vt:lpstr>
      <vt:lpstr>What are filters doing?</vt:lpstr>
      <vt:lpstr>More edging</vt:lpstr>
      <vt:lpstr>All the edges, baby</vt:lpstr>
      <vt:lpstr>Historical filters</vt:lpstr>
      <vt:lpstr>How do we go deep?</vt:lpstr>
      <vt:lpstr>How to pad?</vt:lpstr>
      <vt:lpstr>stride</vt:lpstr>
      <vt:lpstr>Notation thus far</vt:lpstr>
      <vt:lpstr>So we’re actually doing cross correlation</vt:lpstr>
      <vt:lpstr>Convolving a volume</vt:lpstr>
      <vt:lpstr>Convolution on volume example</vt:lpstr>
      <vt:lpstr>Stack filters, baby</vt:lpstr>
      <vt:lpstr>Layer of a cnn</vt:lpstr>
      <vt:lpstr>Quick sanity check</vt:lpstr>
      <vt:lpstr>Our notation thus far</vt:lpstr>
      <vt:lpstr>Full cnn example</vt:lpstr>
      <vt:lpstr>pooling</vt:lpstr>
      <vt:lpstr>Max pooling example</vt:lpstr>
      <vt:lpstr>Average pooling and summary</vt:lpstr>
      <vt:lpstr>Let’s build a cnn</vt:lpstr>
      <vt:lpstr>Cnn summary</vt:lpstr>
      <vt:lpstr>So why cnns anyway?</vt:lpstr>
      <vt:lpstr>Why cnns?</vt:lpstr>
      <vt:lpstr>finally</vt:lpstr>
      <vt:lpstr>How do computers see?</vt:lpstr>
      <vt:lpstr>Coarse to fine sampling scheme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(rnns) – Sequence models</dc:title>
  <dc:creator>베이츠루크로버트</dc:creator>
  <cp:lastModifiedBy>Luke Bates</cp:lastModifiedBy>
  <cp:revision>343</cp:revision>
  <dcterms:created xsi:type="dcterms:W3CDTF">2018-07-26T06:28:37Z</dcterms:created>
  <dcterms:modified xsi:type="dcterms:W3CDTF">2019-09-02T07:46:45Z</dcterms:modified>
</cp:coreProperties>
</file>